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58" r:id="rId4"/>
    <p:sldId id="260" r:id="rId5"/>
    <p:sldId id="268" r:id="rId6"/>
    <p:sldId id="267" r:id="rId7"/>
    <p:sldId id="262" r:id="rId8"/>
    <p:sldId id="275" r:id="rId9"/>
    <p:sldId id="263" r:id="rId10"/>
    <p:sldId id="288" r:id="rId11"/>
    <p:sldId id="266" r:id="rId12"/>
    <p:sldId id="281" r:id="rId13"/>
    <p:sldId id="311" r:id="rId14"/>
    <p:sldId id="283" r:id="rId15"/>
    <p:sldId id="312" r:id="rId16"/>
    <p:sldId id="287" r:id="rId17"/>
    <p:sldId id="285" r:id="rId18"/>
    <p:sldId id="31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F0544AA-8248-4437-AF44-106A980B7FC8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E7C3F8-1F91-4E53-969F-6B6D0BDA25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176" y="428604"/>
            <a:ext cx="741682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ИКОНА</a:t>
            </a:r>
            <a:endParaRPr lang="ru-RU" sz="1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1142984"/>
            <a:ext cx="59046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картина отличается от иконы?</a:t>
            </a:r>
            <a:endParaRPr lang="ru-RU" sz="7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расий\Desktop\ОПК\икона\ико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3048000" cy="4191000"/>
          </a:xfrm>
          <a:prstGeom prst="rect">
            <a:avLst/>
          </a:prstGeom>
        </p:spPr>
      </p:pic>
      <p:pic>
        <p:nvPicPr>
          <p:cNvPr id="4" name="Picture 3" descr="C:\Users\Тарасий\Desktop\ОПК\икона\леонар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2598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661248"/>
            <a:ext cx="345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Икона Божией Матери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1496" y="5572140"/>
            <a:ext cx="320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Леонардо да Винчи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«Мадонна с цветком»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96400" y="609600"/>
            <a:ext cx="822960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071670" y="1142984"/>
            <a:ext cx="6686568" cy="31099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иконы характерна подчеркнутая условность изображения, для картины – реалистичность.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расий\Desktop\ОПК\икона\ико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3048000" cy="4191000"/>
          </a:xfrm>
          <a:prstGeom prst="rect">
            <a:avLst/>
          </a:prstGeom>
        </p:spPr>
      </p:pic>
      <p:pic>
        <p:nvPicPr>
          <p:cNvPr id="4" name="Picture 3" descr="C:\Users\Тарасий\Desktop\ОПК\икона\леонар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2598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661248"/>
            <a:ext cx="345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Икона Божией Матери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1496" y="5572140"/>
            <a:ext cx="320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Леонардо да Винчи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«Мадонна с цветком»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296400" y="381000"/>
            <a:ext cx="822960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786050" y="1000108"/>
            <a:ext cx="5900750" cy="34956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Икона – светоносна. Свет исходит от ликов из глубины их, как символ святости.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расий\Desktop\ОПК\икона\икон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3048000" cy="4191000"/>
          </a:xfrm>
          <a:prstGeom prst="rect">
            <a:avLst/>
          </a:prstGeom>
        </p:spPr>
      </p:pic>
      <p:pic>
        <p:nvPicPr>
          <p:cNvPr id="4" name="Picture 3" descr="C:\Users\Тарасий\Desktop\ОПК\икона\леонард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2598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5661248"/>
            <a:ext cx="3451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</a:rPr>
              <a:t>Икона Божией Матери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1496" y="5572140"/>
            <a:ext cx="32092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</a:rPr>
              <a:t>Леонардо да Винчи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«Мадонна с цветком»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0" y="685800"/>
            <a:ext cx="822960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643174" y="304800"/>
            <a:ext cx="6119826" cy="47672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Для икон характерна единовременность изображения: все события происходят сразу.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иконе, в отличие от картины, нет заднего плана и горизонта</a:t>
            </a:r>
          </a:p>
          <a:p>
            <a:pPr algn="ctr">
              <a:buFont typeface="Wingdings" pitchFamily="2" charset="2"/>
              <a:buNone/>
            </a:pPr>
            <a:endParaRPr lang="ru-RU" sz="6000" dirty="0"/>
          </a:p>
          <a:p>
            <a:pPr algn="ctr"/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8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26 Тихвинская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175" y="533400"/>
            <a:ext cx="4581525" cy="5562600"/>
          </a:xfrm>
          <a:noFill/>
          <a:ln/>
        </p:spPr>
      </p:pic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500174"/>
            <a:ext cx="4038600" cy="46720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dirty="0"/>
              <a:t>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Голову святого окружает золотой круг. Святой как бы и наполняется светом, и сам же, напитавшись им, излучает свет. Это 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нимб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знак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Божьей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благодати, которая пронизала жизнь и мысли святого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132856"/>
            <a:ext cx="757735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внимание.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96400" y="1295400"/>
            <a:ext cx="8229600" cy="1371600"/>
          </a:xfrm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928926" y="642918"/>
            <a:ext cx="5757874" cy="32147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Икона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изображение лиц или событий священной или церковной истории, являющееся предметом почитания.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ОРКСЭ\odigitrija_xv_dionisij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30133" y="214290"/>
            <a:ext cx="3199585" cy="392909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51"/>
            <a:ext cx="3429024" cy="42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2786058"/>
            <a:ext cx="319540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4964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6" y="1357298"/>
            <a:ext cx="3500463" cy="32861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Икона была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создана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для того,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нее смотрели,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чтобы перед нею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молились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4348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00042"/>
            <a:ext cx="5976664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Иконостас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алтарная перегородка, состоящая из нескольких рядов упорядоченно размещенных икон, отделяющая алтарную часть православного храма от остального помещения.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Тарасий\Desktop\иконостас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3369"/>
            <a:ext cx="5429288" cy="645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ikirov.ru/files/1311/krasnyjugo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608845" cy="55801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261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угол в деревенской избе</a:t>
            </a:r>
            <a:r>
              <a:rPr 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bg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14290"/>
            <a:ext cx="6429420" cy="71438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Иконописцы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248400"/>
            <a:ext cx="3314696" cy="4667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Святой Лука</a:t>
            </a:r>
          </a:p>
        </p:txBody>
      </p:sp>
      <p:pic>
        <p:nvPicPr>
          <p:cNvPr id="44041" name="Picture 9" descr="Frans Hals 086 WGA ver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4000500" cy="5029200"/>
          </a:xfrm>
          <a:prstGeom prst="rect">
            <a:avLst/>
          </a:prstGeom>
          <a:noFill/>
        </p:spPr>
      </p:pic>
      <p:pic>
        <p:nvPicPr>
          <p:cNvPr id="6" name="Picture 5" descr="ib3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0533" y="1142984"/>
            <a:ext cx="3913433" cy="529040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0628" y="6143644"/>
            <a:ext cx="3314696" cy="466748"/>
          </a:xfrm>
          <a:prstGeom prst="rect">
            <a:avLst/>
          </a:prstGeom>
          <a:ln w="9525" cap="flat" cmpd="sng" algn="ctr">
            <a:solidFill>
              <a:schemeClr val="accent3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Андрей Рублев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Икона         Портрет       Фотография</a:t>
            </a:r>
            <a:endParaRPr lang="ru-RU" sz="28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772816"/>
            <a:ext cx="2736304" cy="295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1772816"/>
            <a:ext cx="2592288" cy="296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Дзюба\Рабочий стол\vz63101i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4208" y="1844824"/>
            <a:ext cx="2554618" cy="284304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2411760" y="836712"/>
            <a:ext cx="4572000" cy="104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139952" y="764704"/>
            <a:ext cx="216000" cy="108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339752" y="764704"/>
            <a:ext cx="352839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тема для презентации">
  <a:themeElements>
    <a:clrScheme name="Тема Office 2">
      <a:dk1>
        <a:srgbClr val="000000"/>
      </a:dk1>
      <a:lt1>
        <a:srgbClr val="8CB2EF"/>
      </a:lt1>
      <a:dk2>
        <a:srgbClr val="000000"/>
      </a:dk2>
      <a:lt2>
        <a:srgbClr val="B2B2B2"/>
      </a:lt2>
      <a:accent1>
        <a:srgbClr val="007EB8"/>
      </a:accent1>
      <a:accent2>
        <a:srgbClr val="4B33FF"/>
      </a:accent2>
      <a:accent3>
        <a:srgbClr val="C5D5F6"/>
      </a:accent3>
      <a:accent4>
        <a:srgbClr val="000000"/>
      </a:accent4>
      <a:accent5>
        <a:srgbClr val="AAC0D8"/>
      </a:accent5>
      <a:accent6>
        <a:srgbClr val="432DE7"/>
      </a:accent6>
      <a:hlink>
        <a:srgbClr val="001E57"/>
      </a:hlink>
      <a:folHlink>
        <a:srgbClr val="130099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B2CFFF"/>
        </a:accent1>
        <a:accent2>
          <a:srgbClr val="166FFF"/>
        </a:accent2>
        <a:accent3>
          <a:srgbClr val="C5D5F6"/>
        </a:accent3>
        <a:accent4>
          <a:srgbClr val="000000"/>
        </a:accent4>
        <a:accent5>
          <a:srgbClr val="D5E4FF"/>
        </a:accent5>
        <a:accent6>
          <a:srgbClr val="1364E7"/>
        </a:accent6>
        <a:hlink>
          <a:srgbClr val="001E4C"/>
        </a:hlink>
        <a:folHlink>
          <a:srgbClr val="003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007EB8"/>
        </a:accent1>
        <a:accent2>
          <a:srgbClr val="4B33FF"/>
        </a:accent2>
        <a:accent3>
          <a:srgbClr val="C5D5F6"/>
        </a:accent3>
        <a:accent4>
          <a:srgbClr val="000000"/>
        </a:accent4>
        <a:accent5>
          <a:srgbClr val="AAC0D8"/>
        </a:accent5>
        <a:accent6>
          <a:srgbClr val="432DE7"/>
        </a:accent6>
        <a:hlink>
          <a:srgbClr val="001E57"/>
        </a:hlink>
        <a:folHlink>
          <a:srgbClr val="13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B87100"/>
        </a:accent1>
        <a:accent2>
          <a:srgbClr val="C2A000"/>
        </a:accent2>
        <a:accent3>
          <a:srgbClr val="C5D5F6"/>
        </a:accent3>
        <a:accent4>
          <a:srgbClr val="000000"/>
        </a:accent4>
        <a:accent5>
          <a:srgbClr val="D8BBAA"/>
        </a:accent5>
        <a:accent6>
          <a:srgbClr val="B09100"/>
        </a:accent6>
        <a:hlink>
          <a:srgbClr val="5C2700"/>
        </a:hlink>
        <a:folHlink>
          <a:srgbClr val="0034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8CB2EF"/>
        </a:lt1>
        <a:dk2>
          <a:srgbClr val="000000"/>
        </a:dk2>
        <a:lt2>
          <a:srgbClr val="B2B2B2"/>
        </a:lt2>
        <a:accent1>
          <a:srgbClr val="8CB200"/>
        </a:accent1>
        <a:accent2>
          <a:srgbClr val="B87100"/>
        </a:accent2>
        <a:accent3>
          <a:srgbClr val="C5D5F6"/>
        </a:accent3>
        <a:accent4>
          <a:srgbClr val="000000"/>
        </a:accent4>
        <a:accent5>
          <a:srgbClr val="C5D5AA"/>
        </a:accent5>
        <a:accent6>
          <a:srgbClr val="A66600"/>
        </a:accent6>
        <a:hlink>
          <a:srgbClr val="002A70"/>
        </a:hlink>
        <a:folHlink>
          <a:srgbClr val="6100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CFFF"/>
        </a:accent1>
        <a:accent2>
          <a:srgbClr val="166FFF"/>
        </a:accent2>
        <a:accent3>
          <a:srgbClr val="FFFFFF"/>
        </a:accent3>
        <a:accent4>
          <a:srgbClr val="000000"/>
        </a:accent4>
        <a:accent5>
          <a:srgbClr val="D5E4FF"/>
        </a:accent5>
        <a:accent6>
          <a:srgbClr val="1364E7"/>
        </a:accent6>
        <a:hlink>
          <a:srgbClr val="001E4C"/>
        </a:hlink>
        <a:folHlink>
          <a:srgbClr val="0039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7EB8"/>
        </a:accent1>
        <a:accent2>
          <a:srgbClr val="4B33FF"/>
        </a:accent2>
        <a:accent3>
          <a:srgbClr val="FFFFFF"/>
        </a:accent3>
        <a:accent4>
          <a:srgbClr val="000000"/>
        </a:accent4>
        <a:accent5>
          <a:srgbClr val="AAC0D8"/>
        </a:accent5>
        <a:accent6>
          <a:srgbClr val="432DE7"/>
        </a:accent6>
        <a:hlink>
          <a:srgbClr val="001E57"/>
        </a:hlink>
        <a:folHlink>
          <a:srgbClr val="13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87100"/>
        </a:accent1>
        <a:accent2>
          <a:srgbClr val="C2A000"/>
        </a:accent2>
        <a:accent3>
          <a:srgbClr val="FFFFFF"/>
        </a:accent3>
        <a:accent4>
          <a:srgbClr val="000000"/>
        </a:accent4>
        <a:accent5>
          <a:srgbClr val="D8BBAA"/>
        </a:accent5>
        <a:accent6>
          <a:srgbClr val="B09100"/>
        </a:accent6>
        <a:hlink>
          <a:srgbClr val="5C2700"/>
        </a:hlink>
        <a:folHlink>
          <a:srgbClr val="0034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CB200"/>
        </a:accent1>
        <a:accent2>
          <a:srgbClr val="B87100"/>
        </a:accent2>
        <a:accent3>
          <a:srgbClr val="FFFFFF"/>
        </a:accent3>
        <a:accent4>
          <a:srgbClr val="000000"/>
        </a:accent4>
        <a:accent5>
          <a:srgbClr val="C5D5AA"/>
        </a:accent5>
        <a:accent6>
          <a:srgbClr val="A66600"/>
        </a:accent6>
        <a:hlink>
          <a:srgbClr val="002A70"/>
        </a:hlink>
        <a:folHlink>
          <a:srgbClr val="6100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для презентации</Template>
  <TotalTime>310</TotalTime>
  <Words>206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для презентации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Иконописцы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 основам православной культуры</dc:title>
  <dc:creator>User</dc:creator>
  <cp:lastModifiedBy>User</cp:lastModifiedBy>
  <cp:revision>36</cp:revision>
  <dcterms:created xsi:type="dcterms:W3CDTF">2014-02-04T15:28:13Z</dcterms:created>
  <dcterms:modified xsi:type="dcterms:W3CDTF">2016-01-07T18:10:12Z</dcterms:modified>
</cp:coreProperties>
</file>